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1" r:id="rId4"/>
    <p:sldId id="258" r:id="rId5"/>
    <p:sldId id="276" r:id="rId6"/>
    <p:sldId id="262" r:id="rId7"/>
    <p:sldId id="277" r:id="rId8"/>
    <p:sldId id="264" r:id="rId9"/>
    <p:sldId id="272" r:id="rId10"/>
    <p:sldId id="265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66"/>
    <a:srgbClr val="C9C9C9"/>
    <a:srgbClr val="027ECA"/>
    <a:srgbClr val="21A0FF"/>
    <a:srgbClr val="F2F2F2"/>
    <a:srgbClr val="03ABE7"/>
    <a:srgbClr val="FCD5A2"/>
    <a:srgbClr val="D5E4BA"/>
    <a:srgbClr val="B4FBA3"/>
    <a:srgbClr val="AEA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-6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97C95-3075-4358-98D4-E792F33E01FA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D905D-78AE-4903-A08E-EF933C828B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74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61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3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4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37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6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545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9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4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7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72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B8C47-CDA0-4915-BD03-4D18E9618AE4}" type="datetimeFigureOut">
              <a:rPr lang="ko-KR" altLang="en-US" smtClean="0"/>
              <a:t>2017-12-05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69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0"/>
            <a:ext cx="2884605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32475" y="2644170"/>
            <a:ext cx="429316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마이크로프로세서및실습</a:t>
            </a:r>
            <a:endParaRPr lang="en-US" altLang="ko-KR" sz="3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TERM-PROJECT</a:t>
            </a: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PROPOSAL</a:t>
            </a:r>
          </a:p>
          <a:p>
            <a:r>
              <a:rPr lang="en-US" altLang="ko-KR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MID-PRESENTATION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63285" y="4894671"/>
            <a:ext cx="29787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분반</a:t>
            </a:r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_5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</a:t>
            </a:r>
            <a:endParaRPr lang="en-US" altLang="ko-KR" sz="24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2014136124_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지명화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2014136030_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김쾌남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2014136019_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김성찬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78034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7608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557182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46755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36329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25903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15477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05051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94624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5261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1540999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43673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88460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1184198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-25047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88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95820" y="3013501"/>
            <a:ext cx="5389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2342" y="3013501"/>
            <a:ext cx="1689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Q &amp; A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439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/>
          <p:cNvGrpSpPr/>
          <p:nvPr/>
        </p:nvGrpSpPr>
        <p:grpSpPr>
          <a:xfrm>
            <a:off x="4876499" y="1220129"/>
            <a:ext cx="6540759" cy="1017322"/>
            <a:chOff x="5187819" y="676288"/>
            <a:chExt cx="6540759" cy="1017322"/>
          </a:xfrm>
          <a:solidFill>
            <a:srgbClr val="FFD966"/>
          </a:solidFill>
        </p:grpSpPr>
        <p:sp>
          <p:nvSpPr>
            <p:cNvPr id="4" name="직사각형 3"/>
            <p:cNvSpPr/>
            <p:nvPr/>
          </p:nvSpPr>
          <p:spPr>
            <a:xfrm>
              <a:off x="5187819" y="676288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307494" y="815616"/>
              <a:ext cx="446147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소개</a:t>
              </a: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전체적인 모습을 간략하게 소개합니다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57730" y="769450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4876500" y="2356320"/>
            <a:ext cx="6540759" cy="1017322"/>
            <a:chOff x="5187819" y="1786772"/>
            <a:chExt cx="6540759" cy="1017322"/>
          </a:xfrm>
          <a:solidFill>
            <a:srgbClr val="FFD966"/>
          </a:solidFill>
        </p:grpSpPr>
        <p:sp>
          <p:nvSpPr>
            <p:cNvPr id="7" name="직사각형 6"/>
            <p:cNvSpPr/>
            <p:nvPr/>
          </p:nvSpPr>
          <p:spPr>
            <a:xfrm>
              <a:off x="5187819" y="1786772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7494" y="1926100"/>
              <a:ext cx="3353803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기능 설명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탑재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될</a:t>
              </a:r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기능을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57730" y="1879934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4876500" y="3504248"/>
            <a:ext cx="6540759" cy="1017322"/>
            <a:chOff x="5187819" y="4007740"/>
            <a:chExt cx="6540759" cy="1017322"/>
          </a:xfrm>
          <a:solidFill>
            <a:srgbClr val="FFD966"/>
          </a:solidFill>
        </p:grpSpPr>
        <p:sp>
          <p:nvSpPr>
            <p:cNvPr id="13" name="직사각형 12"/>
            <p:cNvSpPr/>
            <p:nvPr/>
          </p:nvSpPr>
          <p:spPr>
            <a:xfrm>
              <a:off x="5187819" y="400774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7494" y="4147068"/>
              <a:ext cx="5149167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부품 견적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제작하는데 필요한 부품과 가격을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57730" y="4100902"/>
              <a:ext cx="105189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3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876500" y="4653531"/>
            <a:ext cx="6540759" cy="1017322"/>
            <a:chOff x="5187819" y="5164390"/>
            <a:chExt cx="6540759" cy="1017322"/>
          </a:xfrm>
          <a:solidFill>
            <a:srgbClr val="FFD966"/>
          </a:solidFill>
        </p:grpSpPr>
        <p:sp>
          <p:nvSpPr>
            <p:cNvPr id="18" name="직사각형 17"/>
            <p:cNvSpPr/>
            <p:nvPr/>
          </p:nvSpPr>
          <p:spPr>
            <a:xfrm>
              <a:off x="5187819" y="516439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494" y="5303718"/>
              <a:ext cx="383149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 &amp; A</a:t>
              </a: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설계에 관한 질의응답 시간입니다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357730" y="5257552"/>
              <a:ext cx="1051891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4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0" y="0"/>
            <a:ext cx="4100253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36983" y="3004311"/>
            <a:ext cx="2422458" cy="83099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4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중간발표</a:t>
            </a:r>
            <a:endParaRPr lang="ko-KR" altLang="en-US" sz="4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030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44614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제품의 전체적인 모습을 간략하게 소개합니다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6978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임시로 디자인되었으며</a:t>
            </a:r>
            <a:r>
              <a:rPr lang="en-US" altLang="ko-KR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추후에 </a:t>
            </a:r>
            <a:r>
              <a:rPr lang="ko-KR" altLang="en-US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디자인이 변경될 수 있습니다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992223" y="2391980"/>
            <a:ext cx="4538459" cy="3569508"/>
            <a:chOff x="7992223" y="2391980"/>
            <a:chExt cx="4538459" cy="3569508"/>
          </a:xfrm>
        </p:grpSpPr>
        <p:pic>
          <p:nvPicPr>
            <p:cNvPr id="4098" name="Picture 2" descr="micro 5pin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247206" y="2391980"/>
              <a:ext cx="2283476" cy="22834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모서리가 둥근 직사각형 6"/>
            <p:cNvSpPr/>
            <p:nvPr/>
          </p:nvSpPr>
          <p:spPr>
            <a:xfrm>
              <a:off x="8115091" y="3081586"/>
              <a:ext cx="2716736" cy="2716736"/>
            </a:xfrm>
            <a:prstGeom prst="roundRect">
              <a:avLst>
                <a:gd name="adj" fmla="val 8174"/>
              </a:avLst>
            </a:prstGeom>
            <a:solidFill>
              <a:srgbClr val="0070C0"/>
            </a:solidFill>
            <a:ln>
              <a:noFill/>
            </a:ln>
            <a:scene3d>
              <a:camera prst="perspectiveRelaxedModerately" fov="2700000">
                <a:rot lat="19377813" lon="2430000" rev="18274550"/>
              </a:camera>
              <a:lightRig rig="balanced" dir="t"/>
            </a:scene3d>
            <a:sp3d extrusionH="1016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8943234" y="3667663"/>
              <a:ext cx="548804" cy="548804"/>
            </a:xfrm>
            <a:prstGeom prst="roundRect">
              <a:avLst>
                <a:gd name="adj" fmla="val 8174"/>
              </a:avLst>
            </a:prstGeom>
            <a:solidFill>
              <a:srgbClr val="FFFF00"/>
            </a:solidFill>
            <a:ln>
              <a:noFill/>
            </a:ln>
            <a:scene3d>
              <a:camera prst="perspectiveRelaxedModerately">
                <a:rot lat="19377807" lon="2447241" rev="18274547"/>
              </a:camera>
              <a:lightRig rig="balanced" dir="t"/>
            </a:scene3d>
            <a:sp3d extrusionH="635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992223" y="5171196"/>
              <a:ext cx="1079230" cy="2939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416703" y="5595289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8150804" y="5407370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8699358" y="5792174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9545407" y="3942065"/>
              <a:ext cx="548804" cy="548804"/>
            </a:xfrm>
            <a:prstGeom prst="roundRect">
              <a:avLst>
                <a:gd name="adj" fmla="val 8174"/>
              </a:avLst>
            </a:prstGeom>
            <a:solidFill>
              <a:srgbClr val="FFFF00"/>
            </a:solidFill>
            <a:ln>
              <a:noFill/>
            </a:ln>
            <a:scene3d>
              <a:camera prst="perspectiveRelaxedModerately">
                <a:rot lat="19377807" lon="2447241" rev="18274547"/>
              </a:camera>
              <a:lightRig rig="balanced" dir="t"/>
            </a:scene3d>
            <a:sp3d extrusionH="635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모서리가 둥근 직사각형 4"/>
          <p:cNvSpPr/>
          <p:nvPr/>
        </p:nvSpPr>
        <p:spPr>
          <a:xfrm>
            <a:off x="7954438" y="-510948"/>
            <a:ext cx="3034145" cy="3034145"/>
          </a:xfrm>
          <a:prstGeom prst="roundRect">
            <a:avLst>
              <a:gd name="adj" fmla="val 8174"/>
            </a:avLst>
          </a:prstGeom>
          <a:solidFill>
            <a:schemeClr val="tx2">
              <a:lumMod val="75000"/>
            </a:schemeClr>
          </a:solidFill>
          <a:ln>
            <a:noFill/>
          </a:ln>
          <a:scene3d>
            <a:camera prst="perspectiveRelaxedModerately">
              <a:rot lat="18938974" lon="3487554" rev="17591896"/>
            </a:camera>
            <a:lightRig rig="balanced" dir="t"/>
          </a:scene3d>
          <a:sp3d extrusionH="3810000" prstMaterial="translucentPowder">
            <a:bevelT w="25400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9111099" y="5849251"/>
            <a:ext cx="194410" cy="16931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scene3d>
            <a:camera prst="perspectiveLeft">
              <a:rot lat="2408077" lon="2642857" rev="49376"/>
            </a:camera>
            <a:lightRig rig="threePt" dir="t"/>
          </a:scene3d>
          <a:sp3d extrusionH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390626" y="1270000"/>
            <a:ext cx="9664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 smtClean="0"/>
              <a:t>무드등이</a:t>
            </a:r>
            <a:r>
              <a:rPr lang="ko-KR" altLang="en-US" sz="4000" dirty="0" smtClean="0"/>
              <a:t> 되고 싶은 조명등</a:t>
            </a:r>
            <a:endParaRPr lang="en-US" altLang="ko-KR" sz="4000" dirty="0" smtClean="0"/>
          </a:p>
        </p:txBody>
      </p:sp>
    </p:spTree>
    <p:extLst>
      <p:ext uri="{BB962C8B-B14F-4D97-AF65-F5344CB8AC3E}">
        <p14:creationId xmlns:p14="http://schemas.microsoft.com/office/powerpoint/2010/main" val="39351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임시로 디자인되었으며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추후에 디자인이 변경될 수 있습니다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3463615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63615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364024" y="5188593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916956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234037" y="4300928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7333806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33806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102738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8597251" y="5620871"/>
            <a:ext cx="589330" cy="2943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포인트가 32개인 별 43"/>
          <p:cNvSpPr/>
          <p:nvPr/>
        </p:nvSpPr>
        <p:spPr>
          <a:xfrm>
            <a:off x="7687466" y="5359141"/>
            <a:ext cx="556126" cy="556126"/>
          </a:xfrm>
          <a:prstGeom prst="star32">
            <a:avLst>
              <a:gd name="adj" fmla="val 47489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36025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450560" y="46716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390288" y="2535767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LED(3W)</a:t>
            </a:r>
          </a:p>
        </p:txBody>
      </p:sp>
      <p:cxnSp>
        <p:nvCxnSpPr>
          <p:cNvPr id="4" name="직선 화살표 연결선 3"/>
          <p:cNvCxnSpPr>
            <a:stCxn id="46" idx="2"/>
          </p:cNvCxnSpPr>
          <p:nvPr/>
        </p:nvCxnSpPr>
        <p:spPr>
          <a:xfrm flipH="1">
            <a:off x="5610225" y="2905099"/>
            <a:ext cx="1330855" cy="146482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46" idx="2"/>
          </p:cNvCxnSpPr>
          <p:nvPr/>
        </p:nvCxnSpPr>
        <p:spPr>
          <a:xfrm>
            <a:off x="6941080" y="2905099"/>
            <a:ext cx="2372498" cy="146482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37419" y="5032264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I2C LCD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792113" y="5658161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x3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392966" y="2672303"/>
            <a:ext cx="1770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기기 전면 내부에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인식 센서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탑재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06905" y="558708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831616" y="3695523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저항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478972" y="165091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반투명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5" name="직선 화살표 연결선 54"/>
          <p:cNvCxnSpPr>
            <a:stCxn id="54" idx="2"/>
          </p:cNvCxnSpPr>
          <p:nvPr/>
        </p:nvCxnSpPr>
        <p:spPr>
          <a:xfrm flipH="1">
            <a:off x="5891547" y="2020246"/>
            <a:ext cx="1066884" cy="57829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4" idx="2"/>
          </p:cNvCxnSpPr>
          <p:nvPr/>
        </p:nvCxnSpPr>
        <p:spPr>
          <a:xfrm>
            <a:off x="6958431" y="2020246"/>
            <a:ext cx="1066883" cy="595015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51" idx="2"/>
          </p:cNvCxnSpPr>
          <p:nvPr/>
        </p:nvCxnSpPr>
        <p:spPr>
          <a:xfrm>
            <a:off x="2277984" y="3595633"/>
            <a:ext cx="1770035" cy="154858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53" idx="1"/>
          </p:cNvCxnSpPr>
          <p:nvPr/>
        </p:nvCxnSpPr>
        <p:spPr>
          <a:xfrm flipH="1">
            <a:off x="7965530" y="3880189"/>
            <a:ext cx="2866086" cy="176160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49" idx="3"/>
          </p:cNvCxnSpPr>
          <p:nvPr/>
        </p:nvCxnSpPr>
        <p:spPr>
          <a:xfrm>
            <a:off x="2736603" y="5216930"/>
            <a:ext cx="2285360" cy="15471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/>
          <p:cNvSpPr/>
          <p:nvPr/>
        </p:nvSpPr>
        <p:spPr>
          <a:xfrm>
            <a:off x="5234037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4599368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9612146" y="5280212"/>
            <a:ext cx="401430" cy="6350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IO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7" name="직선 화살표 연결선 66"/>
          <p:cNvCxnSpPr>
            <a:stCxn id="52" idx="1"/>
          </p:cNvCxnSpPr>
          <p:nvPr/>
        </p:nvCxnSpPr>
        <p:spPr>
          <a:xfrm flipH="1">
            <a:off x="8890744" y="5771753"/>
            <a:ext cx="1916161" cy="563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0" idx="3"/>
          </p:cNvCxnSpPr>
          <p:nvPr/>
        </p:nvCxnSpPr>
        <p:spPr>
          <a:xfrm flipV="1">
            <a:off x="2763854" y="5842501"/>
            <a:ext cx="2249906" cy="32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60" idx="1"/>
            <a:endCxn id="57" idx="3"/>
          </p:cNvCxnSpPr>
          <p:nvPr/>
        </p:nvCxnSpPr>
        <p:spPr>
          <a:xfrm flipH="1">
            <a:off x="10013576" y="4720663"/>
            <a:ext cx="697151" cy="87707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0710727" y="4535997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로커 스위치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4532482" y="429700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8399019" y="429700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/>
          <p:cNvCxnSpPr>
            <a:stCxn id="69" idx="2"/>
          </p:cNvCxnSpPr>
          <p:nvPr/>
        </p:nvCxnSpPr>
        <p:spPr>
          <a:xfrm flipH="1">
            <a:off x="4916960" y="3705022"/>
            <a:ext cx="2176524" cy="650823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/>
          <p:cNvCxnSpPr>
            <a:stCxn id="69" idx="2"/>
          </p:cNvCxnSpPr>
          <p:nvPr/>
        </p:nvCxnSpPr>
        <p:spPr>
          <a:xfrm>
            <a:off x="7093484" y="3705022"/>
            <a:ext cx="1503767" cy="75267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6594789" y="3335690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RGB x6</a:t>
            </a:r>
          </a:p>
        </p:txBody>
      </p:sp>
      <p:sp>
        <p:nvSpPr>
          <p:cNvPr id="70" name="타원 69"/>
          <p:cNvSpPr/>
          <p:nvPr/>
        </p:nvSpPr>
        <p:spPr>
          <a:xfrm>
            <a:off x="5990407" y="5749223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6452004" y="6197111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터치센서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72" name="직선 화살표 연결선 71"/>
          <p:cNvCxnSpPr>
            <a:endCxn id="70" idx="5"/>
          </p:cNvCxnSpPr>
          <p:nvPr/>
        </p:nvCxnSpPr>
        <p:spPr>
          <a:xfrm flipH="1" flipV="1">
            <a:off x="6167260" y="5926076"/>
            <a:ext cx="590235" cy="27103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088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33538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탑재될 기능을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366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7258" y="210558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52600" y="1333500"/>
            <a:ext cx="96646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마이크로 </a:t>
            </a:r>
            <a:r>
              <a:rPr lang="en-US" altLang="ko-KR" sz="2400" dirty="0" smtClean="0"/>
              <a:t>5</a:t>
            </a:r>
            <a:r>
              <a:rPr lang="ko-KR" altLang="en-US" sz="2400" dirty="0" smtClean="0"/>
              <a:t>핀 </a:t>
            </a:r>
            <a:r>
              <a:rPr lang="en-US" altLang="ko-KR" sz="2400" dirty="0" smtClean="0"/>
              <a:t>USB</a:t>
            </a:r>
            <a:r>
              <a:rPr lang="ko-KR" altLang="en-US" sz="2400" dirty="0" smtClean="0"/>
              <a:t>를 이용하여 전원 공급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후면의 로커 스위치를 사용하여 전원 </a:t>
            </a:r>
            <a:r>
              <a:rPr lang="en-US" altLang="ko-KR" sz="2400" dirty="0" smtClean="0"/>
              <a:t>ON / OFF</a:t>
            </a:r>
          </a:p>
          <a:p>
            <a:pPr marL="342900" indent="-342900">
              <a:buAutoNum type="arabicPeriod"/>
            </a:pPr>
            <a:r>
              <a:rPr lang="ko-KR" altLang="en-US" sz="2400" dirty="0" smtClean="0"/>
              <a:t>배터리는 휴대용으로 사용 가능함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err="1"/>
              <a:t>택트</a:t>
            </a:r>
            <a:r>
              <a:rPr lang="ko-KR" altLang="en-US" sz="2400" dirty="0"/>
              <a:t> 스위치를 사용자가 입력하여 제품의 날짜 및 시간 변경 </a:t>
            </a:r>
            <a:r>
              <a:rPr lang="ko-KR" altLang="en-US" sz="2400" dirty="0" smtClean="0"/>
              <a:t>가능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가변저항을 이용하여 밝기 조절</a:t>
            </a: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모드 </a:t>
            </a:r>
            <a:r>
              <a:rPr lang="ko-KR" altLang="en-US" sz="2400" dirty="0" smtClean="0"/>
              <a:t>선택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터치센서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r>
              <a:rPr lang="en-US" altLang="ko-KR" sz="2400" dirty="0" smtClean="0"/>
              <a:t>    1) </a:t>
            </a:r>
            <a:r>
              <a:rPr lang="ko-KR" altLang="en-US" sz="2400" dirty="0" smtClean="0"/>
              <a:t>조명등</a:t>
            </a:r>
            <a:endParaRPr lang="en-US" altLang="ko-KR" sz="2400" dirty="0" smtClean="0"/>
          </a:p>
          <a:p>
            <a:r>
              <a:rPr lang="en-US" altLang="ko-KR" sz="2400" dirty="0" smtClean="0"/>
              <a:t>       〮 3W LED 1</a:t>
            </a:r>
            <a:r>
              <a:rPr lang="ko-KR" altLang="en-US" sz="2400" dirty="0" smtClean="0"/>
              <a:t>개로 조명등의 역할</a:t>
            </a:r>
            <a:endParaRPr lang="en-US" altLang="ko-KR" sz="2400" dirty="0"/>
          </a:p>
          <a:p>
            <a:r>
              <a:rPr lang="en-US" altLang="ko-KR" sz="2400" dirty="0"/>
              <a:t>    </a:t>
            </a:r>
            <a:r>
              <a:rPr lang="en-US" altLang="ko-KR" sz="2400" dirty="0" smtClean="0"/>
              <a:t>2) </a:t>
            </a:r>
            <a:r>
              <a:rPr lang="ko-KR" altLang="en-US" sz="2400" dirty="0" err="1" smtClean="0"/>
              <a:t>무드등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  〮 3 color RGB</a:t>
            </a:r>
            <a:r>
              <a:rPr lang="ko-KR" altLang="en-US" sz="2400" dirty="0" smtClean="0"/>
              <a:t>로 </a:t>
            </a:r>
            <a:r>
              <a:rPr lang="ko-KR" altLang="en-US" sz="2400" dirty="0" err="1" smtClean="0"/>
              <a:t>무드등의</a:t>
            </a:r>
            <a:r>
              <a:rPr lang="ko-KR" altLang="en-US" sz="2400" dirty="0" smtClean="0"/>
              <a:t> 역할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  〮 PIR </a:t>
            </a:r>
            <a:r>
              <a:rPr lang="ko-KR" altLang="en-US" sz="2400" dirty="0" smtClean="0"/>
              <a:t>센서 </a:t>
            </a:r>
            <a:r>
              <a:rPr lang="en-US" altLang="ko-KR" sz="2400" dirty="0" smtClean="0"/>
              <a:t>ON</a:t>
            </a:r>
            <a:r>
              <a:rPr lang="ko-KR" altLang="en-US" sz="2400" dirty="0" smtClean="0"/>
              <a:t> 색상 변환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OFF </a:t>
            </a:r>
            <a:r>
              <a:rPr lang="ko-KR" altLang="en-US" sz="2400" dirty="0" smtClean="0"/>
              <a:t>색상 유지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84394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1491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제작하는데 필요한 부품과 가격을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95820" y="3013501"/>
            <a:ext cx="5389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6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191361"/>
              </p:ext>
            </p:extLst>
          </p:nvPr>
        </p:nvGraphicFramePr>
        <p:xfrm>
          <a:off x="3346078" y="813132"/>
          <a:ext cx="7507933" cy="5404084"/>
        </p:xfrm>
        <a:graphic>
          <a:graphicData uri="http://schemas.openxmlformats.org/drawingml/2006/table">
            <a:tbl>
              <a:tblPr firstRow="1" lastRow="1" bandRow="1">
                <a:tableStyleId>{775DCB02-9BB8-47FD-8907-85C794F793BA}</a:tableStyleId>
              </a:tblPr>
              <a:tblGrid>
                <a:gridCol w="3855650">
                  <a:extLst>
                    <a:ext uri="{9D8B030D-6E8A-4147-A177-3AD203B41FA5}">
                      <a16:colId xmlns:a16="http://schemas.microsoft.com/office/drawing/2014/main" xmlns="" val="3117056366"/>
                    </a:ext>
                  </a:extLst>
                </a:gridCol>
                <a:gridCol w="3652283">
                  <a:extLst>
                    <a:ext uri="{9D8B030D-6E8A-4147-A177-3AD203B41FA5}">
                      <a16:colId xmlns:a16="http://schemas.microsoft.com/office/drawing/2014/main" xmlns="" val="25861693"/>
                    </a:ext>
                  </a:extLst>
                </a:gridCol>
              </a:tblGrid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4275758100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아두이노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우노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6,160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마이크로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핀 충전 모듈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1,650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35868035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리튬 폴리머 배터리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(400mAh) x 2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5,800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2 = 11,600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964048187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894439789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택트</a:t>
                      </a:r>
                      <a:r>
                        <a:rPr lang="ko-KR" altLang="en-US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스위치 </a:t>
                      </a:r>
                      <a:r>
                        <a:rPr lang="en-US" altLang="ko-KR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x</a:t>
                      </a:r>
                      <a:r>
                        <a:rPr lang="en-US" altLang="ko-KR" baseline="0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3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220 x 3 = 660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16149719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터치 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580434309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LCD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179085410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로커 스위치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730836352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563738553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RGB(3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color) x 6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1,800 x 6 = 10,800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저항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379155951"/>
                  </a:ext>
                </a:extLst>
              </a:tr>
              <a:tr h="3860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합계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46,108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532005049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7258" y="210558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9565575" y="6307336"/>
            <a:ext cx="17828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배송비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부가세 제외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7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307</Words>
  <Application>Microsoft Office PowerPoint</Application>
  <PresentationFormat>사용자 지정</PresentationFormat>
  <Paragraphs>98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굴림</vt:lpstr>
      <vt:lpstr>Arial</vt:lpstr>
      <vt:lpstr>나눔스퀘어 Bold</vt:lpstr>
      <vt:lpstr>맑은 고딕</vt:lpstr>
      <vt:lpstr>나눔스퀘어</vt:lpstr>
      <vt:lpstr>나눔스퀘어 Light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김성찬</dc:creator>
  <cp:lastModifiedBy>Windows 사용자</cp:lastModifiedBy>
  <cp:revision>109</cp:revision>
  <dcterms:created xsi:type="dcterms:W3CDTF">2017-11-09T09:58:23Z</dcterms:created>
  <dcterms:modified xsi:type="dcterms:W3CDTF">2017-12-04T16:58:55Z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